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media/image26.jpeg" ContentType="image/jpeg"/>
  <Override PartName="/ppt/media/image23.jpeg" ContentType="image/jpeg"/>
  <Override PartName="/ppt/media/image12.png" ContentType="image/png"/>
  <Override PartName="/ppt/media/image21.jpeg" ContentType="image/jpeg"/>
  <Override PartName="/ppt/media/image29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32.jpeg" ContentType="image/jpeg"/>
  <Override PartName="/ppt/media/image10.png" ContentType="image/png"/>
  <Override PartName="/ppt/media/image11.png" ContentType="image/png"/>
  <Override PartName="/ppt/media/image6.png" ContentType="image/png"/>
  <Override PartName="/ppt/media/image36.png" ContentType="image/png"/>
  <Override PartName="/ppt/media/image7.png" ContentType="image/png"/>
  <Override PartName="/ppt/media/image22.jpeg" ContentType="image/jpeg"/>
  <Override PartName="/ppt/media/image9.png" ContentType="image/png"/>
  <Override PartName="/ppt/media/image39.jpeg" ContentType="image/jpeg"/>
  <Override PartName="/ppt/media/image8.png" ContentType="image/png"/>
  <Override PartName="/ppt/media/image13.png" ContentType="image/png"/>
  <Override PartName="/ppt/media/image37.jpeg" ContentType="image/jpeg"/>
  <Override PartName="/ppt/media/image30.jpeg" ContentType="image/jpeg"/>
  <Override PartName="/ppt/media/image15.png" ContentType="image/png"/>
  <Override PartName="/ppt/media/image24.jpeg" ContentType="image/jpeg"/>
  <Override PartName="/ppt/media/image31.jpeg" ContentType="image/jpeg"/>
  <Override PartName="/ppt/media/image2.png" ContentType="image/png"/>
  <Override PartName="/ppt/media/image25.jpeg" ContentType="image/jpeg"/>
  <Override PartName="/ppt/media/image35.png" ContentType="image/png"/>
  <Override PartName="/ppt/media/image5.png" ContentType="image/png"/>
  <Override PartName="/ppt/media/image38.jpeg" ContentType="image/jpeg"/>
  <Override PartName="/ppt/media/image28.png" ContentType="image/png"/>
  <Override PartName="/ppt/media/image34.png" ContentType="image/png"/>
  <Override PartName="/ppt/media/image4.png" ContentType="image/png"/>
  <Override PartName="/ppt/media/image33.jpeg" ContentType="image/jpeg"/>
  <Override PartName="/ppt/media/image27.png" ContentType="image/png"/>
  <Override PartName="/ppt/media/image3.png" ContentType="image/png"/>
  <Override PartName="/ppt/media/image1.png" ContentType="image/png"/>
  <Override PartName="/ppt/media/image14.png" ContentType="image/png"/>
  <Override PartName="/ppt/media/image16.png" ContentType="image/png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7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1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GB" sz="1400" spc="-1" strike="noStrike">
                <a:latin typeface="Times New Roman"/>
              </a:defRPr>
            </a:lvl1pPr>
          </a:lstStyle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1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04DD5B3C-38CE-4983-AD79-906D6471C3FB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sldNum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C65139FB-9FCD-484B-9FB5-895C3E337D19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sldNum" idx="1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1F8BA49D-6ABE-49BC-B007-FE250A12EDA0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sldNum" idx="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A6EFE339-BA97-4AB5-B375-456E6EEDF393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sldNum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D9545C19-BB4C-49F4-9DE3-8C24C9AAB3BC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 type="sldNum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196A8E4A-95E9-4DC3-8E34-8F018ED383A9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45" name="PlaceHolder 3"/>
          <p:cNvSpPr>
            <a:spLocks noGrp="1"/>
          </p:cNvSpPr>
          <p:nvPr>
            <p:ph type="sldNum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E7D65845-3363-4096-A7D2-3E3249D5F6AB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sldNum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011F48CF-7208-45A3-9D84-BEF903C76868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260044DA-73EB-4B3E-B538-3152E25CEC10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54" name="PlaceHolder 3"/>
          <p:cNvSpPr>
            <a:spLocks noGrp="1"/>
          </p:cNvSpPr>
          <p:nvPr>
            <p:ph type="sldNum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7EB5FE17-419E-4E19-901D-65016879A4DD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0000" bIns="9000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74F9CC9F-F628-4796-88B6-927BB2FD0A16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3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5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7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1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2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83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24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65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0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7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47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8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9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29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11283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0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2240" cy="411120"/>
          </a:xfrm>
          <a:prstGeom prst="rect">
            <a:avLst/>
          </a:prstGeom>
          <a:ln w="0">
            <a:noFill/>
          </a:ln>
        </p:spPr>
      </p:pic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09.xml"/><Relationship Id="rId4" Type="http://schemas.openxmlformats.org/officeDocument/2006/relationships/notesSlide" Target="../notesSlides/notesSlide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6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7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8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97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 0"/>
          <p:cNvSpPr/>
          <p:nvPr/>
        </p:nvSpPr>
        <p:spPr>
          <a:xfrm>
            <a:off x="837720" y="2428200"/>
            <a:ext cx="7468200" cy="194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7651"/>
              </a:lnSpc>
              <a:buNone/>
              <a:tabLst>
                <a:tab algn="l" pos="0"/>
              </a:tabLst>
            </a:pPr>
            <a:r>
              <a:rPr b="0" lang="en-US" sz="6100" spc="-1" strike="noStrike">
                <a:solidFill>
                  <a:srgbClr val="ffffff"/>
                </a:solidFill>
                <a:latin typeface="Unbounded"/>
                <a:ea typeface="Unbounded"/>
              </a:rPr>
              <a:t>Forest Activity Day for Children</a:t>
            </a:r>
            <a:endParaRPr b="0" lang="en-GB" sz="6100" spc="-1" strike="noStrike">
              <a:latin typeface="Arial"/>
            </a:endParaRPr>
          </a:p>
        </p:txBody>
      </p:sp>
      <p:sp>
        <p:nvSpPr>
          <p:cNvPr id="417" name="Text 1"/>
          <p:cNvSpPr/>
          <p:nvPr/>
        </p:nvSpPr>
        <p:spPr>
          <a:xfrm>
            <a:off x="837720" y="5902920"/>
            <a:ext cx="7468200" cy="38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9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A fun-filled day in the forest for kids to learn, play, and create memories!</a:t>
            </a:r>
            <a:endParaRPr b="0" lang="en-GB" sz="1850" spc="-1" strike="noStrike">
              <a:latin typeface="Arial"/>
            </a:endParaRPr>
          </a:p>
        </p:txBody>
      </p:sp>
      <p:sp>
        <p:nvSpPr>
          <p:cNvPr id="418" name="Text 3"/>
          <p:cNvSpPr/>
          <p:nvPr/>
        </p:nvSpPr>
        <p:spPr>
          <a:xfrm>
            <a:off x="1409760" y="6535440"/>
            <a:ext cx="2296800" cy="41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251"/>
              </a:lnSpc>
              <a:buNone/>
              <a:tabLst>
                <a:tab algn="l" pos="0"/>
              </a:tabLst>
            </a:pPr>
            <a:r>
              <a:rPr b="1" lang="en-US" sz="2350" spc="-1" strike="noStrike">
                <a:solidFill>
                  <a:srgbClr val="cad6de"/>
                </a:solidFill>
                <a:latin typeface="Cabin"/>
                <a:ea typeface="Cabin"/>
              </a:rPr>
              <a:t>By Melissa C Main</a:t>
            </a:r>
            <a:endParaRPr b="0" lang="en-GB" sz="2350" spc="-1" strike="noStrike">
              <a:latin typeface="Arial"/>
            </a:endParaRPr>
          </a:p>
        </p:txBody>
      </p:sp>
      <p:pic>
        <p:nvPicPr>
          <p:cNvPr id="419" name="Picture 16" descr=""/>
          <p:cNvPicPr/>
          <p:nvPr/>
        </p:nvPicPr>
        <p:blipFill>
          <a:blip r:embed="rId1"/>
          <a:stretch/>
        </p:blipFill>
        <p:spPr>
          <a:xfrm>
            <a:off x="8458200" y="0"/>
            <a:ext cx="6171840" cy="822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 0"/>
          <p:cNvSpPr/>
          <p:nvPr/>
        </p:nvSpPr>
        <p:spPr>
          <a:xfrm>
            <a:off x="592920" y="182880"/>
            <a:ext cx="7483320" cy="139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451"/>
              </a:lnSpc>
              <a:buNone/>
              <a:tabLst>
                <a:tab algn="l" pos="0"/>
              </a:tabLst>
            </a:pPr>
            <a:r>
              <a:rPr b="0" lang="en-US" sz="4350" spc="-1" strike="noStrike">
                <a:solidFill>
                  <a:srgbClr val="ffffff"/>
                </a:solidFill>
                <a:latin typeface="Unbounded"/>
                <a:ea typeface="Unbounded"/>
              </a:rPr>
              <a:t>Closing Remarks and Feedback</a:t>
            </a:r>
            <a:endParaRPr b="0" lang="en-GB" sz="4350" spc="-1" strike="noStrike">
              <a:latin typeface="Arial"/>
            </a:endParaRPr>
          </a:p>
        </p:txBody>
      </p:sp>
      <p:sp>
        <p:nvSpPr>
          <p:cNvPr id="520" name="Shape 1"/>
          <p:cNvSpPr/>
          <p:nvPr/>
        </p:nvSpPr>
        <p:spPr>
          <a:xfrm>
            <a:off x="422640" y="1599840"/>
            <a:ext cx="3623040" cy="3211200"/>
          </a:xfrm>
          <a:prstGeom prst="roundRect">
            <a:avLst>
              <a:gd name="adj" fmla="val 1108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Text 2"/>
          <p:cNvSpPr/>
          <p:nvPr/>
        </p:nvSpPr>
        <p:spPr>
          <a:xfrm>
            <a:off x="592920" y="1831680"/>
            <a:ext cx="3148560" cy="6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cad6de"/>
                </a:solidFill>
                <a:latin typeface="Unbounded"/>
                <a:ea typeface="Unbounded"/>
              </a:rPr>
              <a:t>Gratitude and Appreciation</a:t>
            </a:r>
            <a:endParaRPr b="0" lang="en-GB" sz="2150" spc="-1" strike="noStrike">
              <a:latin typeface="Arial"/>
            </a:endParaRPr>
          </a:p>
        </p:txBody>
      </p:sp>
      <p:sp>
        <p:nvSpPr>
          <p:cNvPr id="522" name="Text 3"/>
          <p:cNvSpPr/>
          <p:nvPr/>
        </p:nvSpPr>
        <p:spPr>
          <a:xfrm>
            <a:off x="729360" y="2612160"/>
            <a:ext cx="3148560" cy="151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51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The day ended with expressions of gratitude for the children's participation, acknowledging their enthusiasm and learning.</a:t>
            </a:r>
            <a:endParaRPr b="0" lang="en-GB" sz="1850" spc="-1" strike="noStrike">
              <a:latin typeface="Arial"/>
            </a:endParaRPr>
          </a:p>
        </p:txBody>
      </p:sp>
      <p:sp>
        <p:nvSpPr>
          <p:cNvPr id="523" name="Shape 4"/>
          <p:cNvSpPr/>
          <p:nvPr/>
        </p:nvSpPr>
        <p:spPr>
          <a:xfrm>
            <a:off x="4520160" y="1599120"/>
            <a:ext cx="3623040" cy="3211200"/>
          </a:xfrm>
          <a:prstGeom prst="roundRect">
            <a:avLst>
              <a:gd name="adj" fmla="val 1108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Text 5"/>
          <p:cNvSpPr/>
          <p:nvPr/>
        </p:nvSpPr>
        <p:spPr>
          <a:xfrm>
            <a:off x="4927680" y="1838520"/>
            <a:ext cx="3148560" cy="6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cad6de"/>
                </a:solidFill>
                <a:latin typeface="Unbounded"/>
                <a:ea typeface="Unbounded"/>
              </a:rPr>
              <a:t>Feedback Collection</a:t>
            </a:r>
            <a:endParaRPr b="0" lang="en-GB" sz="2150" spc="-1" strike="noStrike">
              <a:latin typeface="Arial"/>
            </a:endParaRPr>
          </a:p>
        </p:txBody>
      </p:sp>
      <p:sp>
        <p:nvSpPr>
          <p:cNvPr id="525" name="Text 6"/>
          <p:cNvSpPr/>
          <p:nvPr/>
        </p:nvSpPr>
        <p:spPr>
          <a:xfrm>
            <a:off x="4757400" y="2647800"/>
            <a:ext cx="3148560" cy="189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51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A short feedback session was conducted to gather feedback on the activities, ensuring future events met the needs and interests of the children.</a:t>
            </a:r>
            <a:endParaRPr b="0" lang="en-GB" sz="1850" spc="-1" strike="noStrike">
              <a:latin typeface="Arial"/>
            </a:endParaRPr>
          </a:p>
        </p:txBody>
      </p:sp>
      <p:sp>
        <p:nvSpPr>
          <p:cNvPr id="526" name="Shape 7"/>
          <p:cNvSpPr/>
          <p:nvPr/>
        </p:nvSpPr>
        <p:spPr>
          <a:xfrm>
            <a:off x="7061760" y="6359040"/>
            <a:ext cx="7483320" cy="1724040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Text 8"/>
          <p:cNvSpPr/>
          <p:nvPr/>
        </p:nvSpPr>
        <p:spPr>
          <a:xfrm>
            <a:off x="8856720" y="6552720"/>
            <a:ext cx="3894120" cy="3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01"/>
              </a:lnSpc>
              <a:buNone/>
              <a:tabLst>
                <a:tab algn="l" pos="0"/>
              </a:tabLst>
            </a:pPr>
            <a:r>
              <a:rPr b="0" lang="en-US" sz="2150" spc="-1" strike="noStrike">
                <a:solidFill>
                  <a:srgbClr val="cad6de"/>
                </a:solidFill>
                <a:latin typeface="Unbounded"/>
                <a:ea typeface="Unbounded"/>
              </a:rPr>
              <a:t>Farewell and Goodbyes</a:t>
            </a:r>
            <a:endParaRPr b="0" lang="en-GB" sz="2150" spc="-1" strike="noStrike">
              <a:latin typeface="Arial"/>
            </a:endParaRPr>
          </a:p>
        </p:txBody>
      </p:sp>
      <p:sp>
        <p:nvSpPr>
          <p:cNvPr id="528" name="Text 9"/>
          <p:cNvSpPr/>
          <p:nvPr/>
        </p:nvSpPr>
        <p:spPr>
          <a:xfrm>
            <a:off x="7536240" y="6901560"/>
            <a:ext cx="7009200" cy="7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51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The day concluded with a farewell and goodbyes, leaving the children with positive memories of their forest adventure.</a:t>
            </a:r>
            <a:endParaRPr b="0" lang="en-GB" sz="1850" spc="-1" strike="noStrike">
              <a:latin typeface="Arial"/>
            </a:endParaRPr>
          </a:p>
        </p:txBody>
      </p:sp>
      <p:pic>
        <p:nvPicPr>
          <p:cNvPr id="529" name="Picture 17" descr=""/>
          <p:cNvPicPr/>
          <p:nvPr/>
        </p:nvPicPr>
        <p:blipFill>
          <a:blip r:embed="rId1"/>
          <a:stretch/>
        </p:blipFill>
        <p:spPr>
          <a:xfrm>
            <a:off x="8551080" y="1140840"/>
            <a:ext cx="5982840" cy="4487040"/>
          </a:xfrm>
          <a:prstGeom prst="rect">
            <a:avLst/>
          </a:prstGeom>
          <a:ln w="0">
            <a:noFill/>
          </a:ln>
        </p:spPr>
      </p:pic>
      <p:pic>
        <p:nvPicPr>
          <p:cNvPr id="530" name="Picture 23" descr=""/>
          <p:cNvPicPr/>
          <p:nvPr/>
        </p:nvPicPr>
        <p:blipFill>
          <a:blip r:embed="rId2"/>
          <a:stretch/>
        </p:blipFill>
        <p:spPr>
          <a:xfrm>
            <a:off x="1188000" y="4966200"/>
            <a:ext cx="4152960" cy="317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0"/>
          <p:cNvSpPr/>
          <p:nvPr/>
        </p:nvSpPr>
        <p:spPr>
          <a:xfrm>
            <a:off x="189000" y="315720"/>
            <a:ext cx="7612560" cy="128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051"/>
              </a:lnSpc>
              <a:buNone/>
              <a:tabLst>
                <a:tab algn="l" pos="0"/>
              </a:tabLst>
            </a:pPr>
            <a:r>
              <a:rPr b="0" lang="en-US" sz="4050" spc="-1" strike="noStrike">
                <a:solidFill>
                  <a:srgbClr val="ffffff"/>
                </a:solidFill>
                <a:latin typeface="Unbounded"/>
                <a:ea typeface="Unbounded"/>
              </a:rPr>
              <a:t>Introduction to the Day's Activities</a:t>
            </a:r>
            <a:endParaRPr b="0" lang="en-GB" sz="4050" spc="-1" strike="noStrike">
              <a:latin typeface="Arial"/>
            </a:endParaRPr>
          </a:p>
        </p:txBody>
      </p:sp>
      <p:sp>
        <p:nvSpPr>
          <p:cNvPr id="421" name="Shape 1"/>
          <p:cNvSpPr/>
          <p:nvPr/>
        </p:nvSpPr>
        <p:spPr>
          <a:xfrm>
            <a:off x="174240" y="2063160"/>
            <a:ext cx="491760" cy="491760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Text 2"/>
          <p:cNvSpPr/>
          <p:nvPr/>
        </p:nvSpPr>
        <p:spPr>
          <a:xfrm>
            <a:off x="275040" y="2180880"/>
            <a:ext cx="145080" cy="30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cad6de"/>
                </a:solidFill>
                <a:latin typeface="Unbounded"/>
                <a:ea typeface="Unbounded"/>
              </a:rPr>
              <a:t>1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23" name="Text 3"/>
          <p:cNvSpPr/>
          <p:nvPr/>
        </p:nvSpPr>
        <p:spPr>
          <a:xfrm>
            <a:off x="1320120" y="2098440"/>
            <a:ext cx="298620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cad6de"/>
                </a:solidFill>
                <a:latin typeface="Unbounded"/>
                <a:ea typeface="Unbounded"/>
              </a:rPr>
              <a:t>Welcome and Introductions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24" name="Text 4"/>
          <p:cNvSpPr/>
          <p:nvPr/>
        </p:nvSpPr>
        <p:spPr>
          <a:xfrm>
            <a:off x="1320120" y="3027240"/>
            <a:ext cx="2986200" cy="139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The day began with a warm welcome and introductions to the forest guides and fellow participants.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425" name="Shape 5"/>
          <p:cNvSpPr/>
          <p:nvPr/>
        </p:nvSpPr>
        <p:spPr>
          <a:xfrm>
            <a:off x="5596200" y="2262960"/>
            <a:ext cx="491760" cy="491760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Text 6"/>
          <p:cNvSpPr/>
          <p:nvPr/>
        </p:nvSpPr>
        <p:spPr>
          <a:xfrm>
            <a:off x="5643360" y="2391120"/>
            <a:ext cx="243360" cy="30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cad6de"/>
                </a:solidFill>
                <a:latin typeface="Unbounded"/>
                <a:ea typeface="Unbounded"/>
              </a:rPr>
              <a:t>2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27" name="Text 7"/>
          <p:cNvSpPr/>
          <p:nvPr/>
        </p:nvSpPr>
        <p:spPr>
          <a:xfrm>
            <a:off x="6346440" y="2262960"/>
            <a:ext cx="298620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cad6de"/>
                </a:solidFill>
                <a:latin typeface="Unbounded"/>
                <a:ea typeface="Unbounded"/>
              </a:rPr>
              <a:t>Safety Rules and Guidelines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28" name="Text 8"/>
          <p:cNvSpPr/>
          <p:nvPr/>
        </p:nvSpPr>
        <p:spPr>
          <a:xfrm>
            <a:off x="5999040" y="2933640"/>
            <a:ext cx="2986200" cy="139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Important safety rules and guidelines were discussed to ensure a safe and enjoyable experience for all.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429" name="Shape 9"/>
          <p:cNvSpPr/>
          <p:nvPr/>
        </p:nvSpPr>
        <p:spPr>
          <a:xfrm>
            <a:off x="131040" y="5230800"/>
            <a:ext cx="491760" cy="491760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Text 10"/>
          <p:cNvSpPr/>
          <p:nvPr/>
        </p:nvSpPr>
        <p:spPr>
          <a:xfrm>
            <a:off x="189000" y="5348520"/>
            <a:ext cx="248040" cy="30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cad6de"/>
                </a:solidFill>
                <a:latin typeface="Unbounded"/>
                <a:ea typeface="Unbounded"/>
              </a:rPr>
              <a:t>3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31" name="Text 11"/>
          <p:cNvSpPr/>
          <p:nvPr/>
        </p:nvSpPr>
        <p:spPr>
          <a:xfrm>
            <a:off x="1366920" y="5079600"/>
            <a:ext cx="298620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cad6de"/>
                </a:solidFill>
                <a:latin typeface="Unbounded"/>
                <a:ea typeface="Unbounded"/>
              </a:rPr>
              <a:t>Activity Schedule Overview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32" name="Text 12"/>
          <p:cNvSpPr/>
          <p:nvPr/>
        </p:nvSpPr>
        <p:spPr>
          <a:xfrm>
            <a:off x="1098720" y="6051600"/>
            <a:ext cx="2986200" cy="139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A quick overview of the day's activities was presented, building anticipation for the exciting adventures ahead.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433" name="Shape 13"/>
          <p:cNvSpPr/>
          <p:nvPr/>
        </p:nvSpPr>
        <p:spPr>
          <a:xfrm>
            <a:off x="5466240" y="5183640"/>
            <a:ext cx="491760" cy="491760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Text 14"/>
          <p:cNvSpPr/>
          <p:nvPr/>
        </p:nvSpPr>
        <p:spPr>
          <a:xfrm>
            <a:off x="5543280" y="5264280"/>
            <a:ext cx="247680" cy="3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401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cad6de"/>
                </a:solidFill>
                <a:latin typeface="Unbounded"/>
                <a:ea typeface="Unbounded"/>
              </a:rPr>
              <a:t>4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435" name="Text 15"/>
          <p:cNvSpPr/>
          <p:nvPr/>
        </p:nvSpPr>
        <p:spPr>
          <a:xfrm>
            <a:off x="6148440" y="5181120"/>
            <a:ext cx="2986200" cy="64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cad6de"/>
                </a:solidFill>
                <a:latin typeface="Unbounded"/>
                <a:ea typeface="Unbounded"/>
              </a:rPr>
              <a:t>Forest Exploration Tips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36" name="Text 16"/>
          <p:cNvSpPr/>
          <p:nvPr/>
        </p:nvSpPr>
        <p:spPr>
          <a:xfrm>
            <a:off x="5951160" y="5889240"/>
            <a:ext cx="2986200" cy="174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Tips on how to observe, respect, and explore the forest environment were shared, encouraging a connection with nature.</a:t>
            </a:r>
            <a:endParaRPr b="0" lang="en-GB" sz="1700" spc="-1" strike="noStrike">
              <a:latin typeface="Arial"/>
            </a:endParaRPr>
          </a:p>
        </p:txBody>
      </p:sp>
      <p:pic>
        <p:nvPicPr>
          <p:cNvPr id="437" name="Picture 20" descr=""/>
          <p:cNvPicPr/>
          <p:nvPr/>
        </p:nvPicPr>
        <p:blipFill>
          <a:blip r:embed="rId1"/>
          <a:stretch/>
        </p:blipFill>
        <p:spPr>
          <a:xfrm>
            <a:off x="9127440" y="208800"/>
            <a:ext cx="5456160" cy="797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 0"/>
          <p:cNvSpPr/>
          <p:nvPr/>
        </p:nvSpPr>
        <p:spPr>
          <a:xfrm>
            <a:off x="589320" y="515520"/>
            <a:ext cx="103420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499"/>
              </a:lnSpc>
              <a:buNone/>
              <a:tabLst>
                <a:tab algn="l" pos="0"/>
              </a:tabLst>
            </a:pPr>
            <a:r>
              <a:rPr b="0" lang="en-US" sz="3600" spc="-1" strike="noStrike">
                <a:solidFill>
                  <a:srgbClr val="ffffff"/>
                </a:solidFill>
                <a:latin typeface="Unbounded"/>
                <a:ea typeface="Unbounded"/>
              </a:rPr>
              <a:t>Learning about Forest Animals And Wood 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439" name="Text 1"/>
          <p:cNvSpPr/>
          <p:nvPr/>
        </p:nvSpPr>
        <p:spPr>
          <a:xfrm>
            <a:off x="390600" y="1675440"/>
            <a:ext cx="3704760" cy="35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ffff"/>
                </a:solidFill>
                <a:latin typeface="Unbounded"/>
                <a:ea typeface="Unbounded"/>
              </a:rPr>
              <a:t>Native Forest Animals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440" name="Text 2"/>
          <p:cNvSpPr/>
          <p:nvPr/>
        </p:nvSpPr>
        <p:spPr>
          <a:xfrm>
            <a:off x="278640" y="2447640"/>
            <a:ext cx="3928320" cy="191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Children learnt about common forest animals like squirrels, deer, rabbits, and birds. Their unique characteristics, habitats, and importance were discussed.</a:t>
            </a:r>
            <a:endParaRPr b="0" lang="en-GB" sz="1850" spc="-1" strike="noStrike">
              <a:latin typeface="Arial"/>
            </a:endParaRPr>
          </a:p>
        </p:txBody>
      </p:sp>
      <p:sp>
        <p:nvSpPr>
          <p:cNvPr id="441" name="Text 3"/>
          <p:cNvSpPr/>
          <p:nvPr/>
        </p:nvSpPr>
        <p:spPr>
          <a:xfrm>
            <a:off x="390600" y="4801680"/>
            <a:ext cx="3928320" cy="70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ffff"/>
                </a:solidFill>
                <a:latin typeface="Unbounded"/>
                <a:ea typeface="Unbounded"/>
              </a:rPr>
              <a:t>Animal Tracking and Identification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442" name="Text 4"/>
          <p:cNvSpPr/>
          <p:nvPr/>
        </p:nvSpPr>
        <p:spPr>
          <a:xfrm>
            <a:off x="390600" y="5798880"/>
            <a:ext cx="3928320" cy="191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A fun activity involved learning how to identify animal tracks and signs. They discovered the clues animals leave behind, like footprints, droppings, and markings.</a:t>
            </a:r>
            <a:endParaRPr b="0" lang="en-GB" sz="1850" spc="-1" strike="noStrike">
              <a:latin typeface="Arial"/>
            </a:endParaRPr>
          </a:p>
        </p:txBody>
      </p:sp>
      <p:sp>
        <p:nvSpPr>
          <p:cNvPr id="443" name="Text 5"/>
          <p:cNvSpPr/>
          <p:nvPr/>
        </p:nvSpPr>
        <p:spPr>
          <a:xfrm>
            <a:off x="5477400" y="1778040"/>
            <a:ext cx="3675240" cy="35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ffffff"/>
                </a:solidFill>
                <a:latin typeface="Unbounded"/>
                <a:ea typeface="Unbounded"/>
              </a:rPr>
              <a:t>Forest Animal Sounds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444" name="Text 6"/>
          <p:cNvSpPr/>
          <p:nvPr/>
        </p:nvSpPr>
        <p:spPr>
          <a:xfrm>
            <a:off x="5351040" y="2582640"/>
            <a:ext cx="3928320" cy="15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Children listened to recordings and learned how to imitate the sounds of forest animals, adding an element of auditory discovery and appreciation.</a:t>
            </a:r>
            <a:endParaRPr b="0" lang="en-GB" sz="1850" spc="-1" strike="noStrike">
              <a:latin typeface="Arial"/>
            </a:endParaRPr>
          </a:p>
        </p:txBody>
      </p:sp>
      <p:pic>
        <p:nvPicPr>
          <p:cNvPr id="445" name="Picture 9" descr=""/>
          <p:cNvPicPr/>
          <p:nvPr/>
        </p:nvPicPr>
        <p:blipFill>
          <a:blip r:embed="rId1"/>
          <a:stretch/>
        </p:blipFill>
        <p:spPr>
          <a:xfrm>
            <a:off x="9004680" y="3985560"/>
            <a:ext cx="5486040" cy="4114440"/>
          </a:xfrm>
          <a:prstGeom prst="rect">
            <a:avLst/>
          </a:prstGeom>
          <a:ln w="0">
            <a:noFill/>
          </a:ln>
        </p:spPr>
      </p:pic>
      <p:sp>
        <p:nvSpPr>
          <p:cNvPr id="446" name="TextBox 10"/>
          <p:cNvSpPr/>
          <p:nvPr/>
        </p:nvSpPr>
        <p:spPr>
          <a:xfrm>
            <a:off x="4697640" y="5711760"/>
            <a:ext cx="392832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The children also learnt how to properly cut down a log of wood in order to use for fires.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</a:rPr>
              <a:t>This was done alongside an adult and for the older realm of children that were teens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47" name="TextBox 11"/>
          <p:cNvSpPr/>
          <p:nvPr/>
        </p:nvSpPr>
        <p:spPr>
          <a:xfrm>
            <a:off x="4929480" y="4861080"/>
            <a:ext cx="33523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3200" spc="-1" strike="noStrike">
                <a:solidFill>
                  <a:srgbClr val="ffffff"/>
                </a:solidFill>
                <a:latin typeface="Calibri"/>
              </a:rPr>
              <a:t>Wood adventure 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 0"/>
          <p:cNvSpPr/>
          <p:nvPr/>
        </p:nvSpPr>
        <p:spPr>
          <a:xfrm>
            <a:off x="6228720" y="807840"/>
            <a:ext cx="7659000" cy="124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901"/>
              </a:lnSpc>
              <a:buNone/>
              <a:tabLst>
                <a:tab algn="l" pos="0"/>
              </a:tabLst>
            </a:pPr>
            <a:r>
              <a:rPr b="0" lang="en-US" sz="3900" spc="-1" strike="noStrike">
                <a:solidFill>
                  <a:srgbClr val="ffffff"/>
                </a:solidFill>
                <a:latin typeface="Unbounded"/>
                <a:ea typeface="Unbounded"/>
              </a:rPr>
              <a:t>Exploring Bugs and Insects</a:t>
            </a:r>
            <a:endParaRPr b="0" lang="en-GB" sz="3900" spc="-1" strike="noStrike">
              <a:latin typeface="Arial"/>
            </a:endParaRPr>
          </a:p>
        </p:txBody>
      </p:sp>
      <p:sp>
        <p:nvSpPr>
          <p:cNvPr id="449" name="Shape 1"/>
          <p:cNvSpPr/>
          <p:nvPr/>
        </p:nvSpPr>
        <p:spPr>
          <a:xfrm>
            <a:off x="6535080" y="2373120"/>
            <a:ext cx="22680" cy="5047920"/>
          </a:xfrm>
          <a:prstGeom prst="roundRect">
            <a:avLst>
              <a:gd name="adj" fmla="val 139153"/>
            </a:avLst>
          </a:prstGeom>
          <a:solidFill>
            <a:srgbClr val="49606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Shape 2"/>
          <p:cNvSpPr/>
          <p:nvPr/>
        </p:nvSpPr>
        <p:spPr>
          <a:xfrm>
            <a:off x="6762240" y="2838960"/>
            <a:ext cx="741960" cy="22680"/>
          </a:xfrm>
          <a:prstGeom prst="roundRect">
            <a:avLst>
              <a:gd name="adj" fmla="val 139153"/>
            </a:avLst>
          </a:prstGeom>
          <a:solidFill>
            <a:srgbClr val="49606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Shape 3"/>
          <p:cNvSpPr/>
          <p:nvPr/>
        </p:nvSpPr>
        <p:spPr>
          <a:xfrm>
            <a:off x="6308280" y="2611800"/>
            <a:ext cx="476640" cy="47664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Text 4"/>
          <p:cNvSpPr/>
          <p:nvPr/>
        </p:nvSpPr>
        <p:spPr>
          <a:xfrm>
            <a:off x="6476040" y="2700720"/>
            <a:ext cx="140760" cy="2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350"/>
              </a:lnSpc>
              <a:buNone/>
              <a:tabLst>
                <a:tab algn="l" pos="0"/>
              </a:tabLst>
            </a:pPr>
            <a:r>
              <a:rPr b="0" lang="en-US" sz="2350" spc="-1" strike="noStrike">
                <a:solidFill>
                  <a:srgbClr val="cad6de"/>
                </a:solidFill>
                <a:latin typeface="Unbounded"/>
                <a:ea typeface="Unbounded"/>
              </a:rPr>
              <a:t>1</a:t>
            </a:r>
            <a:endParaRPr b="0" lang="en-GB" sz="2350" spc="-1" strike="noStrike">
              <a:latin typeface="Arial"/>
            </a:endParaRPr>
          </a:p>
        </p:txBody>
      </p:sp>
      <p:sp>
        <p:nvSpPr>
          <p:cNvPr id="453" name="Text 5"/>
          <p:cNvSpPr/>
          <p:nvPr/>
        </p:nvSpPr>
        <p:spPr>
          <a:xfrm>
            <a:off x="7713000" y="2585160"/>
            <a:ext cx="2494440" cy="3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buNone/>
              <a:tabLst>
                <a:tab algn="l" pos="0"/>
              </a:tabLst>
            </a:pPr>
            <a:r>
              <a:rPr b="0" lang="en-US" sz="1950" spc="-1" strike="noStrike">
                <a:solidFill>
                  <a:srgbClr val="cad6de"/>
                </a:solidFill>
                <a:latin typeface="Unbounded"/>
                <a:ea typeface="Unbounded"/>
              </a:rPr>
              <a:t>Bug Hunting</a:t>
            </a:r>
            <a:endParaRPr b="0" lang="en-GB" sz="1950" spc="-1" strike="noStrike">
              <a:latin typeface="Arial"/>
            </a:endParaRPr>
          </a:p>
        </p:txBody>
      </p:sp>
      <p:sp>
        <p:nvSpPr>
          <p:cNvPr id="454" name="Text 6"/>
          <p:cNvSpPr/>
          <p:nvPr/>
        </p:nvSpPr>
        <p:spPr>
          <a:xfrm>
            <a:off x="7713000" y="3024360"/>
            <a:ext cx="6174720" cy="67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cad6de"/>
                </a:solidFill>
                <a:latin typeface="Cabin"/>
                <a:ea typeface="Cabin"/>
              </a:rPr>
              <a:t>Armed with magnifying glasses and bug catchers, the kids embarked on a bug hunt, exploring different areas of the forest.</a:t>
            </a:r>
            <a:endParaRPr b="0" lang="en-GB" sz="1650" spc="-1" strike="noStrike">
              <a:latin typeface="Arial"/>
            </a:endParaRPr>
          </a:p>
        </p:txBody>
      </p:sp>
      <p:sp>
        <p:nvSpPr>
          <p:cNvPr id="455" name="Shape 7"/>
          <p:cNvSpPr/>
          <p:nvPr/>
        </p:nvSpPr>
        <p:spPr>
          <a:xfrm>
            <a:off x="6762240" y="4592160"/>
            <a:ext cx="741960" cy="22680"/>
          </a:xfrm>
          <a:prstGeom prst="roundRect">
            <a:avLst>
              <a:gd name="adj" fmla="val 139153"/>
            </a:avLst>
          </a:prstGeom>
          <a:solidFill>
            <a:srgbClr val="49606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Shape 8"/>
          <p:cNvSpPr/>
          <p:nvPr/>
        </p:nvSpPr>
        <p:spPr>
          <a:xfrm>
            <a:off x="6308280" y="4365360"/>
            <a:ext cx="476640" cy="47664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Text 9"/>
          <p:cNvSpPr/>
          <p:nvPr/>
        </p:nvSpPr>
        <p:spPr>
          <a:xfrm>
            <a:off x="6428520" y="4453920"/>
            <a:ext cx="235800" cy="2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350"/>
              </a:lnSpc>
              <a:buNone/>
              <a:tabLst>
                <a:tab algn="l" pos="0"/>
              </a:tabLst>
            </a:pPr>
            <a:r>
              <a:rPr b="0" lang="en-US" sz="2350" spc="-1" strike="noStrike">
                <a:solidFill>
                  <a:srgbClr val="cad6de"/>
                </a:solidFill>
                <a:latin typeface="Unbounded"/>
                <a:ea typeface="Unbounded"/>
              </a:rPr>
              <a:t>2</a:t>
            </a:r>
            <a:endParaRPr b="0" lang="en-GB" sz="2350" spc="-1" strike="noStrike">
              <a:latin typeface="Arial"/>
            </a:endParaRPr>
          </a:p>
        </p:txBody>
      </p:sp>
      <p:sp>
        <p:nvSpPr>
          <p:cNvPr id="458" name="Text 10"/>
          <p:cNvSpPr/>
          <p:nvPr/>
        </p:nvSpPr>
        <p:spPr>
          <a:xfrm>
            <a:off x="7713000" y="4338720"/>
            <a:ext cx="2986200" cy="3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buNone/>
              <a:tabLst>
                <a:tab algn="l" pos="0"/>
              </a:tabLst>
            </a:pPr>
            <a:r>
              <a:rPr b="0" lang="en-US" sz="1950" spc="-1" strike="noStrike">
                <a:solidFill>
                  <a:srgbClr val="cad6de"/>
                </a:solidFill>
                <a:latin typeface="Unbounded"/>
                <a:ea typeface="Unbounded"/>
              </a:rPr>
              <a:t>Insect Identification</a:t>
            </a:r>
            <a:endParaRPr b="0" lang="en-GB" sz="1950" spc="-1" strike="noStrike">
              <a:latin typeface="Arial"/>
            </a:endParaRPr>
          </a:p>
        </p:txBody>
      </p:sp>
      <p:sp>
        <p:nvSpPr>
          <p:cNvPr id="459" name="Text 11"/>
          <p:cNvSpPr/>
          <p:nvPr/>
        </p:nvSpPr>
        <p:spPr>
          <a:xfrm>
            <a:off x="7713000" y="4777560"/>
            <a:ext cx="6174720" cy="67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cad6de"/>
                </a:solidFill>
                <a:latin typeface="Cabin"/>
                <a:ea typeface="Cabin"/>
              </a:rPr>
              <a:t>They learned to identify common insects like butterflies, ladybugs, ants, and beetles, recognizing their unique features.</a:t>
            </a:r>
            <a:endParaRPr b="0" lang="en-GB" sz="1650" spc="-1" strike="noStrike">
              <a:latin typeface="Arial"/>
            </a:endParaRPr>
          </a:p>
        </p:txBody>
      </p:sp>
      <p:sp>
        <p:nvSpPr>
          <p:cNvPr id="460" name="Shape 12"/>
          <p:cNvSpPr/>
          <p:nvPr/>
        </p:nvSpPr>
        <p:spPr>
          <a:xfrm>
            <a:off x="6762240" y="6345720"/>
            <a:ext cx="741960" cy="22680"/>
          </a:xfrm>
          <a:prstGeom prst="roundRect">
            <a:avLst>
              <a:gd name="adj" fmla="val 139153"/>
            </a:avLst>
          </a:prstGeom>
          <a:solidFill>
            <a:srgbClr val="49606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Shape 13"/>
          <p:cNvSpPr/>
          <p:nvPr/>
        </p:nvSpPr>
        <p:spPr>
          <a:xfrm>
            <a:off x="6308280" y="6118560"/>
            <a:ext cx="476640" cy="47664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Text 14"/>
          <p:cNvSpPr/>
          <p:nvPr/>
        </p:nvSpPr>
        <p:spPr>
          <a:xfrm>
            <a:off x="6426360" y="6207480"/>
            <a:ext cx="240480" cy="2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350"/>
              </a:lnSpc>
              <a:buNone/>
              <a:tabLst>
                <a:tab algn="l" pos="0"/>
              </a:tabLst>
            </a:pPr>
            <a:r>
              <a:rPr b="0" lang="en-US" sz="2350" spc="-1" strike="noStrike">
                <a:solidFill>
                  <a:srgbClr val="cad6de"/>
                </a:solidFill>
                <a:latin typeface="Unbounded"/>
                <a:ea typeface="Unbounded"/>
              </a:rPr>
              <a:t>3</a:t>
            </a:r>
            <a:endParaRPr b="0" lang="en-GB" sz="2350" spc="-1" strike="noStrike">
              <a:latin typeface="Arial"/>
            </a:endParaRPr>
          </a:p>
        </p:txBody>
      </p:sp>
      <p:sp>
        <p:nvSpPr>
          <p:cNvPr id="463" name="Text 15"/>
          <p:cNvSpPr/>
          <p:nvPr/>
        </p:nvSpPr>
        <p:spPr>
          <a:xfrm>
            <a:off x="7713000" y="6092280"/>
            <a:ext cx="2494440" cy="3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buNone/>
              <a:tabLst>
                <a:tab algn="l" pos="0"/>
              </a:tabLst>
            </a:pPr>
            <a:r>
              <a:rPr b="0" lang="en-US" sz="1950" spc="-1" strike="noStrike">
                <a:solidFill>
                  <a:srgbClr val="cad6de"/>
                </a:solidFill>
                <a:latin typeface="Unbounded"/>
                <a:ea typeface="Unbounded"/>
              </a:rPr>
              <a:t>Insect Ecology</a:t>
            </a:r>
            <a:endParaRPr b="0" lang="en-GB" sz="1950" spc="-1" strike="noStrike">
              <a:latin typeface="Arial"/>
            </a:endParaRPr>
          </a:p>
        </p:txBody>
      </p:sp>
      <p:sp>
        <p:nvSpPr>
          <p:cNvPr id="464" name="Text 16"/>
          <p:cNvSpPr/>
          <p:nvPr/>
        </p:nvSpPr>
        <p:spPr>
          <a:xfrm>
            <a:off x="7713000" y="6531120"/>
            <a:ext cx="3857400" cy="67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cad6de"/>
                </a:solidFill>
                <a:latin typeface="Cabin"/>
                <a:ea typeface="Cabin"/>
              </a:rPr>
              <a:t>The role of insects in the forest ecosystem was discussed, emphasizing their importance for pollination, decomposition, and food chains.</a:t>
            </a:r>
            <a:endParaRPr b="0" lang="en-GB" sz="1650" spc="-1" strike="noStrike">
              <a:latin typeface="Arial"/>
            </a:endParaRPr>
          </a:p>
        </p:txBody>
      </p:sp>
      <p:pic>
        <p:nvPicPr>
          <p:cNvPr id="465" name="Picture 20" descr=""/>
          <p:cNvPicPr/>
          <p:nvPr/>
        </p:nvPicPr>
        <p:blipFill>
          <a:blip r:embed="rId1"/>
          <a:stretch/>
        </p:blipFill>
        <p:spPr>
          <a:xfrm>
            <a:off x="0" y="3240"/>
            <a:ext cx="6198840" cy="82292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22" descr=""/>
          <p:cNvPicPr/>
          <p:nvPr/>
        </p:nvPicPr>
        <p:blipFill>
          <a:blip r:embed="rId2"/>
          <a:stretch/>
        </p:blipFill>
        <p:spPr>
          <a:xfrm>
            <a:off x="11797920" y="5456160"/>
            <a:ext cx="2832120" cy="277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 0"/>
          <p:cNvSpPr/>
          <p:nvPr/>
        </p:nvSpPr>
        <p:spPr>
          <a:xfrm>
            <a:off x="966960" y="4347720"/>
            <a:ext cx="789624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499"/>
              </a:lnSpc>
              <a:buNone/>
              <a:tabLst>
                <a:tab algn="l" pos="0"/>
              </a:tabLst>
            </a:pPr>
            <a:r>
              <a:rPr b="0" lang="en-US" sz="4400" spc="-1" strike="noStrike">
                <a:solidFill>
                  <a:srgbClr val="ffffff"/>
                </a:solidFill>
                <a:latin typeface="Unbounded"/>
                <a:ea typeface="Unbounded"/>
              </a:rPr>
              <a:t>Storytime in the Woods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68" name="Shape 1"/>
          <p:cNvSpPr/>
          <p:nvPr/>
        </p:nvSpPr>
        <p:spPr>
          <a:xfrm>
            <a:off x="1161000" y="5286600"/>
            <a:ext cx="4158360" cy="2857680"/>
          </a:xfrm>
          <a:prstGeom prst="roundRect">
            <a:avLst>
              <a:gd name="adj" fmla="val 1256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Text 2"/>
          <p:cNvSpPr/>
          <p:nvPr/>
        </p:nvSpPr>
        <p:spPr>
          <a:xfrm>
            <a:off x="1418760" y="5481360"/>
            <a:ext cx="2815920" cy="35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cad6de"/>
                </a:solidFill>
                <a:latin typeface="Unbounded"/>
                <a:ea typeface="Unbounded"/>
              </a:rPr>
              <a:t>Forest Folktales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470" name="Text 3"/>
          <p:cNvSpPr/>
          <p:nvPr/>
        </p:nvSpPr>
        <p:spPr>
          <a:xfrm>
            <a:off x="1400040" y="6119280"/>
            <a:ext cx="3679920" cy="15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A captivating storyteller shares traditional forest folktales, bringing the magical world of the forest to life through stories.</a:t>
            </a:r>
            <a:endParaRPr b="0" lang="en-GB" sz="1850" spc="-1" strike="noStrike">
              <a:latin typeface="Arial"/>
            </a:endParaRPr>
          </a:p>
        </p:txBody>
      </p:sp>
      <p:sp>
        <p:nvSpPr>
          <p:cNvPr id="471" name="Shape 4"/>
          <p:cNvSpPr/>
          <p:nvPr/>
        </p:nvSpPr>
        <p:spPr>
          <a:xfrm>
            <a:off x="5852160" y="5307840"/>
            <a:ext cx="4158360" cy="2857680"/>
          </a:xfrm>
          <a:prstGeom prst="roundRect">
            <a:avLst>
              <a:gd name="adj" fmla="val 1256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Text 5"/>
          <p:cNvSpPr/>
          <p:nvPr/>
        </p:nvSpPr>
        <p:spPr>
          <a:xfrm>
            <a:off x="6270120" y="5624280"/>
            <a:ext cx="3181320" cy="35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cad6de"/>
                </a:solidFill>
                <a:latin typeface="Unbounded"/>
                <a:ea typeface="Unbounded"/>
              </a:rPr>
              <a:t>Animal Adventures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473" name="Text 6"/>
          <p:cNvSpPr/>
          <p:nvPr/>
        </p:nvSpPr>
        <p:spPr>
          <a:xfrm>
            <a:off x="6161040" y="6142680"/>
            <a:ext cx="3679920" cy="15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The stories feature forest animals as characters, teaching valuable lessons about friendship, courage, and respect for nature.</a:t>
            </a:r>
            <a:endParaRPr b="0" lang="en-GB" sz="1850" spc="-1" strike="noStrike">
              <a:latin typeface="Arial"/>
            </a:endParaRPr>
          </a:p>
        </p:txBody>
      </p:sp>
      <p:sp>
        <p:nvSpPr>
          <p:cNvPr id="474" name="Shape 7"/>
          <p:cNvSpPr/>
          <p:nvPr/>
        </p:nvSpPr>
        <p:spPr>
          <a:xfrm>
            <a:off x="10398960" y="5286600"/>
            <a:ext cx="4158360" cy="2857680"/>
          </a:xfrm>
          <a:prstGeom prst="roundRect">
            <a:avLst>
              <a:gd name="adj" fmla="val 1256"/>
            </a:avLst>
          </a:prstGeom>
          <a:solidFill>
            <a:srgbClr val="30475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Text 8"/>
          <p:cNvSpPr/>
          <p:nvPr/>
        </p:nvSpPr>
        <p:spPr>
          <a:xfrm>
            <a:off x="10961640" y="5448240"/>
            <a:ext cx="3679920" cy="70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2200" spc="-1" strike="noStrike">
                <a:solidFill>
                  <a:srgbClr val="cad6de"/>
                </a:solidFill>
                <a:latin typeface="Unbounded"/>
                <a:ea typeface="Unbounded"/>
              </a:rPr>
              <a:t>Nature-Inspired Stories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476" name="Text 9"/>
          <p:cNvSpPr/>
          <p:nvPr/>
        </p:nvSpPr>
        <p:spPr>
          <a:xfrm>
            <a:off x="10961640" y="6158160"/>
            <a:ext cx="3679920" cy="15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99"/>
              </a:lnSpc>
              <a:buNone/>
              <a:tabLst>
                <a:tab algn="l" pos="0"/>
              </a:tabLst>
            </a:pPr>
            <a:r>
              <a:rPr b="0" lang="en-US" sz="1850" spc="-1" strike="noStrike">
                <a:solidFill>
                  <a:srgbClr val="cad6de"/>
                </a:solidFill>
                <a:latin typeface="Cabin"/>
                <a:ea typeface="Cabin"/>
              </a:rPr>
              <a:t>The stories highlight the beauty, wonder, and importance of the forest, inspiring a love and appreciation for the natural world.</a:t>
            </a:r>
            <a:endParaRPr b="0" lang="en-GB" sz="1850" spc="-1" strike="noStrike">
              <a:latin typeface="Arial"/>
            </a:endParaRPr>
          </a:p>
        </p:txBody>
      </p:sp>
      <p:pic>
        <p:nvPicPr>
          <p:cNvPr id="477" name="Picture 13" descr=""/>
          <p:cNvPicPr/>
          <p:nvPr/>
        </p:nvPicPr>
        <p:blipFill>
          <a:blip r:embed="rId1"/>
          <a:stretch/>
        </p:blipFill>
        <p:spPr>
          <a:xfrm>
            <a:off x="655920" y="142200"/>
            <a:ext cx="12552840" cy="410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 0"/>
          <p:cNvSpPr/>
          <p:nvPr/>
        </p:nvSpPr>
        <p:spPr>
          <a:xfrm>
            <a:off x="1335960" y="1205640"/>
            <a:ext cx="6204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099"/>
              </a:lnSpc>
              <a:buNone/>
              <a:tabLst>
                <a:tab algn="l" pos="0"/>
              </a:tabLst>
            </a:pPr>
            <a:r>
              <a:rPr b="0" lang="en-US" sz="3250" spc="-1" strike="noStrike">
                <a:solidFill>
                  <a:srgbClr val="ffffff"/>
                </a:solidFill>
                <a:latin typeface="Unbounded"/>
                <a:ea typeface="Unbounded"/>
              </a:rPr>
              <a:t>Outdoor Scavenger Hunt</a:t>
            </a:r>
            <a:endParaRPr b="0" lang="en-GB" sz="3250" spc="-1" strike="noStrike">
              <a:latin typeface="Arial"/>
            </a:endParaRPr>
          </a:p>
        </p:txBody>
      </p:sp>
      <p:pic>
        <p:nvPicPr>
          <p:cNvPr id="479" name="Image 1" descr="preencoded.png"/>
          <p:cNvPicPr/>
          <p:nvPr/>
        </p:nvPicPr>
        <p:blipFill>
          <a:blip r:embed="rId1"/>
          <a:stretch/>
        </p:blipFill>
        <p:spPr>
          <a:xfrm>
            <a:off x="620280" y="3489840"/>
            <a:ext cx="885960" cy="1417680"/>
          </a:xfrm>
          <a:prstGeom prst="rect">
            <a:avLst/>
          </a:prstGeom>
          <a:ln w="0">
            <a:noFill/>
          </a:ln>
        </p:spPr>
      </p:pic>
      <p:sp>
        <p:nvSpPr>
          <p:cNvPr id="480" name="Text 1"/>
          <p:cNvSpPr/>
          <p:nvPr/>
        </p:nvSpPr>
        <p:spPr>
          <a:xfrm>
            <a:off x="1772280" y="3666960"/>
            <a:ext cx="208476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cad6de"/>
                </a:solidFill>
                <a:latin typeface="Unbounded"/>
                <a:ea typeface="Unbounded"/>
              </a:rPr>
              <a:t>Nature Clues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481" name="Text 2"/>
          <p:cNvSpPr/>
          <p:nvPr/>
        </p:nvSpPr>
        <p:spPr>
          <a:xfrm>
            <a:off x="1772280" y="4033800"/>
            <a:ext cx="7689240" cy="28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350" spc="-1" strike="noStrike">
                <a:solidFill>
                  <a:srgbClr val="cad6de"/>
                </a:solidFill>
                <a:latin typeface="Cabin"/>
                <a:ea typeface="Cabin"/>
              </a:rPr>
              <a:t>Children followed clues that led them to different parts of the forest, searching for natural objects and </a:t>
            </a:r>
            <a:endParaRPr b="0" lang="en-GB" sz="1350" spc="-1" strike="noStrike">
              <a:latin typeface="Arial"/>
            </a:endParaRPr>
          </a:p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350" spc="-1" strike="noStrike">
                <a:solidFill>
                  <a:srgbClr val="cad6de"/>
                </a:solidFill>
                <a:latin typeface="Cabin"/>
                <a:ea typeface="Cabin"/>
              </a:rPr>
              <a:t>identifying them.</a:t>
            </a:r>
            <a:endParaRPr b="0" lang="en-GB" sz="1350" spc="-1" strike="noStrike">
              <a:latin typeface="Arial"/>
            </a:endParaRPr>
          </a:p>
        </p:txBody>
      </p:sp>
      <p:pic>
        <p:nvPicPr>
          <p:cNvPr id="482" name="Image 2" descr="preencoded.png"/>
          <p:cNvPicPr/>
          <p:nvPr/>
        </p:nvPicPr>
        <p:blipFill>
          <a:blip r:embed="rId2"/>
          <a:stretch/>
        </p:blipFill>
        <p:spPr>
          <a:xfrm>
            <a:off x="620280" y="4907880"/>
            <a:ext cx="885960" cy="1417680"/>
          </a:xfrm>
          <a:prstGeom prst="rect">
            <a:avLst/>
          </a:prstGeom>
          <a:ln w="0">
            <a:noFill/>
          </a:ln>
        </p:spPr>
      </p:pic>
      <p:sp>
        <p:nvSpPr>
          <p:cNvPr id="483" name="Text 3"/>
          <p:cNvSpPr/>
          <p:nvPr/>
        </p:nvSpPr>
        <p:spPr>
          <a:xfrm>
            <a:off x="1772280" y="5085000"/>
            <a:ext cx="332424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cad6de"/>
                </a:solidFill>
                <a:latin typeface="Unbounded"/>
                <a:ea typeface="Unbounded"/>
              </a:rPr>
              <a:t>Teamwork and Exploration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484" name="Text 4"/>
          <p:cNvSpPr/>
          <p:nvPr/>
        </p:nvSpPr>
        <p:spPr>
          <a:xfrm>
            <a:off x="1772280" y="5451840"/>
            <a:ext cx="7689240" cy="28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350" spc="-1" strike="noStrike">
                <a:solidFill>
                  <a:srgbClr val="cad6de"/>
                </a:solidFill>
                <a:latin typeface="Cabin"/>
                <a:ea typeface="Cabin"/>
              </a:rPr>
              <a:t>The scavenger hunt encouraged teamwork and exploration, fostering collaboration and a sense of discovery.</a:t>
            </a:r>
            <a:endParaRPr b="0" lang="en-GB" sz="1350" spc="-1" strike="noStrike">
              <a:latin typeface="Arial"/>
            </a:endParaRPr>
          </a:p>
        </p:txBody>
      </p:sp>
      <p:pic>
        <p:nvPicPr>
          <p:cNvPr id="485" name="Image 3" descr="preencoded.png"/>
          <p:cNvPicPr/>
          <p:nvPr/>
        </p:nvPicPr>
        <p:blipFill>
          <a:blip r:embed="rId3"/>
          <a:stretch/>
        </p:blipFill>
        <p:spPr>
          <a:xfrm>
            <a:off x="620280" y="6325920"/>
            <a:ext cx="885960" cy="1417680"/>
          </a:xfrm>
          <a:prstGeom prst="rect">
            <a:avLst/>
          </a:prstGeom>
          <a:ln w="0">
            <a:noFill/>
          </a:ln>
        </p:spPr>
      </p:pic>
      <p:sp>
        <p:nvSpPr>
          <p:cNvPr id="486" name="Text 5"/>
          <p:cNvSpPr/>
          <p:nvPr/>
        </p:nvSpPr>
        <p:spPr>
          <a:xfrm>
            <a:off x="1772280" y="6503040"/>
            <a:ext cx="2446200" cy="2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49"/>
              </a:lnSpc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cad6de"/>
                </a:solidFill>
                <a:latin typeface="Unbounded"/>
                <a:ea typeface="Unbounded"/>
              </a:rPr>
              <a:t>Prizes and Rewards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487" name="Text 6"/>
          <p:cNvSpPr/>
          <p:nvPr/>
        </p:nvSpPr>
        <p:spPr>
          <a:xfrm>
            <a:off x="1772280" y="6869880"/>
            <a:ext cx="7212240" cy="28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350" spc="-1" strike="noStrike">
                <a:solidFill>
                  <a:srgbClr val="cad6de"/>
                </a:solidFill>
                <a:latin typeface="Cabin"/>
                <a:ea typeface="Cabin"/>
              </a:rPr>
              <a:t>Upon completion of the scavenger hunt, children received small prizes and rewards, celebrating their effort</a:t>
            </a:r>
            <a:endParaRPr b="0" lang="en-GB" sz="1350" spc="-1" strike="noStrike">
              <a:latin typeface="Arial"/>
            </a:endParaRPr>
          </a:p>
          <a:p>
            <a:pPr>
              <a:lnSpc>
                <a:spcPts val="2200"/>
              </a:lnSpc>
              <a:buNone/>
              <a:tabLst>
                <a:tab algn="l" pos="0"/>
              </a:tabLst>
            </a:pPr>
            <a:r>
              <a:rPr b="0" lang="en-US" sz="1350" spc="-1" strike="noStrike">
                <a:solidFill>
                  <a:srgbClr val="cad6de"/>
                </a:solidFill>
                <a:latin typeface="Cabin"/>
                <a:ea typeface="Cabin"/>
              </a:rPr>
              <a:t> </a:t>
            </a:r>
            <a:r>
              <a:rPr b="0" lang="en-US" sz="1350" spc="-1" strike="noStrike">
                <a:solidFill>
                  <a:srgbClr val="cad6de"/>
                </a:solidFill>
                <a:latin typeface="Cabin"/>
                <a:ea typeface="Cabin"/>
              </a:rPr>
              <a:t>and accomplishment.</a:t>
            </a:r>
            <a:endParaRPr b="0" lang="en-GB" sz="1350" spc="-1" strike="noStrike">
              <a:latin typeface="Arial"/>
            </a:endParaRPr>
          </a:p>
        </p:txBody>
      </p:sp>
      <p:pic>
        <p:nvPicPr>
          <p:cNvPr id="488" name="Picture 13" descr=""/>
          <p:cNvPicPr/>
          <p:nvPr/>
        </p:nvPicPr>
        <p:blipFill>
          <a:blip r:embed="rId4"/>
          <a:stretch/>
        </p:blipFill>
        <p:spPr>
          <a:xfrm>
            <a:off x="9542160" y="111240"/>
            <a:ext cx="4984200" cy="800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 0"/>
          <p:cNvSpPr/>
          <p:nvPr/>
        </p:nvSpPr>
        <p:spPr>
          <a:xfrm>
            <a:off x="657360" y="336600"/>
            <a:ext cx="1240776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250"/>
              </a:lnSpc>
              <a:buNone/>
              <a:tabLst>
                <a:tab algn="l" pos="0"/>
              </a:tabLst>
            </a:pPr>
            <a:r>
              <a:rPr b="0" lang="en-US" sz="4200" spc="-1" strike="noStrike">
                <a:solidFill>
                  <a:srgbClr val="ffffff"/>
                </a:solidFill>
                <a:latin typeface="Unbounded"/>
                <a:ea typeface="Unbounded"/>
              </a:rPr>
              <a:t>Arts and Crafts with Natural Materials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490" name="Text 1"/>
          <p:cNvSpPr/>
          <p:nvPr/>
        </p:nvSpPr>
        <p:spPr>
          <a:xfrm>
            <a:off x="831240" y="6249240"/>
            <a:ext cx="3628440" cy="33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cad6de"/>
                </a:solidFill>
                <a:latin typeface="Unbounded"/>
                <a:ea typeface="Unbounded"/>
              </a:rPr>
              <a:t>Nature-Inspired Crafts</a:t>
            </a:r>
            <a:endParaRPr b="0" lang="en-GB" sz="2100" spc="-1" strike="noStrike">
              <a:latin typeface="Arial"/>
            </a:endParaRPr>
          </a:p>
        </p:txBody>
      </p:sp>
      <p:sp>
        <p:nvSpPr>
          <p:cNvPr id="491" name="Text 2"/>
          <p:cNvSpPr/>
          <p:nvPr/>
        </p:nvSpPr>
        <p:spPr>
          <a:xfrm>
            <a:off x="796680" y="6652440"/>
            <a:ext cx="6347520" cy="72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cad6de"/>
                </a:solidFill>
                <a:latin typeface="Cabin"/>
                <a:ea typeface="Cabin"/>
              </a:rPr>
              <a:t>Children used natural materials like leaves, sticks, stones, and flowers to create beautiful nature-inspired crafts.</a:t>
            </a:r>
            <a:endParaRPr b="0" lang="en-GB" sz="1750" spc="-1" strike="noStrike">
              <a:latin typeface="Arial"/>
            </a:endParaRPr>
          </a:p>
        </p:txBody>
      </p:sp>
      <p:sp>
        <p:nvSpPr>
          <p:cNvPr id="492" name="Text 3"/>
          <p:cNvSpPr/>
          <p:nvPr/>
        </p:nvSpPr>
        <p:spPr>
          <a:xfrm>
            <a:off x="8300880" y="1529640"/>
            <a:ext cx="4261320" cy="33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buNone/>
              <a:tabLst>
                <a:tab algn="l" pos="0"/>
              </a:tabLst>
            </a:pPr>
            <a:r>
              <a:rPr b="0" lang="en-US" sz="2100" spc="-1" strike="noStrike">
                <a:solidFill>
                  <a:srgbClr val="cad6de"/>
                </a:solidFill>
                <a:latin typeface="Unbounded"/>
                <a:ea typeface="Unbounded"/>
              </a:rPr>
              <a:t>Creativity and Imagination</a:t>
            </a:r>
            <a:endParaRPr b="0" lang="en-GB" sz="2100" spc="-1" strike="noStrike">
              <a:latin typeface="Arial"/>
            </a:endParaRPr>
          </a:p>
        </p:txBody>
      </p:sp>
      <p:sp>
        <p:nvSpPr>
          <p:cNvPr id="493" name="Text 4"/>
          <p:cNvSpPr/>
          <p:nvPr/>
        </p:nvSpPr>
        <p:spPr>
          <a:xfrm>
            <a:off x="7714440" y="2046960"/>
            <a:ext cx="6347520" cy="72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buNone/>
              <a:tabLst>
                <a:tab algn="l" pos="0"/>
              </a:tabLst>
            </a:pPr>
            <a:r>
              <a:rPr b="0" lang="en-US" sz="1750" spc="-1" strike="noStrike">
                <a:solidFill>
                  <a:srgbClr val="cad6de"/>
                </a:solidFill>
                <a:latin typeface="Cabin"/>
                <a:ea typeface="Cabin"/>
              </a:rPr>
              <a:t>This activity encouraged creativity and imagination, allowing the children to express their artistic talents using natural elements.</a:t>
            </a:r>
            <a:endParaRPr b="0" lang="en-GB" sz="1750" spc="-1" strike="noStrike">
              <a:latin typeface="Arial"/>
            </a:endParaRPr>
          </a:p>
        </p:txBody>
      </p:sp>
      <p:pic>
        <p:nvPicPr>
          <p:cNvPr id="494" name="Picture 9" descr=""/>
          <p:cNvPicPr/>
          <p:nvPr/>
        </p:nvPicPr>
        <p:blipFill>
          <a:blip r:embed="rId1"/>
          <a:stretch/>
        </p:blipFill>
        <p:spPr>
          <a:xfrm rot="5400000">
            <a:off x="897480" y="1328040"/>
            <a:ext cx="4869360" cy="483516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"/>
          <p:cNvPicPr/>
          <p:nvPr/>
        </p:nvPicPr>
        <p:blipFill>
          <a:blip r:embed="rId2"/>
          <a:stretch/>
        </p:blipFill>
        <p:spPr>
          <a:xfrm>
            <a:off x="8448480" y="2957400"/>
            <a:ext cx="6072120" cy="521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 0"/>
          <p:cNvSpPr/>
          <p:nvPr/>
        </p:nvSpPr>
        <p:spPr>
          <a:xfrm>
            <a:off x="766440" y="752040"/>
            <a:ext cx="6142320" cy="64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051"/>
              </a:lnSpc>
              <a:buNone/>
              <a:tabLst>
                <a:tab algn="l" pos="0"/>
              </a:tabLst>
            </a:pPr>
            <a:r>
              <a:rPr b="0" lang="en-US" sz="4050" spc="-1" strike="noStrike">
                <a:solidFill>
                  <a:srgbClr val="ffffff"/>
                </a:solidFill>
                <a:latin typeface="Unbounded"/>
                <a:ea typeface="Unbounded"/>
              </a:rPr>
              <a:t>Guided Nature Walk</a:t>
            </a:r>
            <a:endParaRPr b="0" lang="en-GB" sz="4050" spc="-1" strike="noStrike">
              <a:latin typeface="Arial"/>
            </a:endParaRPr>
          </a:p>
        </p:txBody>
      </p:sp>
      <p:sp>
        <p:nvSpPr>
          <p:cNvPr id="497" name="Shape 1"/>
          <p:cNvSpPr/>
          <p:nvPr/>
        </p:nvSpPr>
        <p:spPr>
          <a:xfrm>
            <a:off x="766440" y="1724760"/>
            <a:ext cx="7610760" cy="5752440"/>
          </a:xfrm>
          <a:prstGeom prst="roundRect">
            <a:avLst>
              <a:gd name="adj" fmla="val 571"/>
            </a:avLst>
          </a:prstGeom>
          <a:noFill/>
          <a:ln w="7620">
            <a:solidFill>
              <a:srgbClr val="ffffff">
                <a:alpha val="2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Shape 2"/>
          <p:cNvSpPr/>
          <p:nvPr/>
        </p:nvSpPr>
        <p:spPr>
          <a:xfrm>
            <a:off x="774000" y="1732320"/>
            <a:ext cx="7595280" cy="167868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Text 3"/>
          <p:cNvSpPr/>
          <p:nvPr/>
        </p:nvSpPr>
        <p:spPr>
          <a:xfrm>
            <a:off x="993240" y="1871280"/>
            <a:ext cx="335592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Forest Exploration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500" name="Text 4"/>
          <p:cNvSpPr/>
          <p:nvPr/>
        </p:nvSpPr>
        <p:spPr>
          <a:xfrm>
            <a:off x="4794840" y="1871280"/>
            <a:ext cx="3355920" cy="140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A guided nature walk through the forest allowed children to observe and learn about various plants, trees, and animal habitats.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501" name="Shape 5"/>
          <p:cNvSpPr/>
          <p:nvPr/>
        </p:nvSpPr>
        <p:spPr>
          <a:xfrm>
            <a:off x="774000" y="3411360"/>
            <a:ext cx="7595280" cy="202896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Text 6"/>
          <p:cNvSpPr/>
          <p:nvPr/>
        </p:nvSpPr>
        <p:spPr>
          <a:xfrm>
            <a:off x="993240" y="3550320"/>
            <a:ext cx="335592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Nature Awareness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503" name="Text 7"/>
          <p:cNvSpPr/>
          <p:nvPr/>
        </p:nvSpPr>
        <p:spPr>
          <a:xfrm>
            <a:off x="4794840" y="3550320"/>
            <a:ext cx="3355920" cy="17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They learnt about the interconnectedness of the forest ecosystem, understanding the roles of different species and their importance.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504" name="Shape 8"/>
          <p:cNvSpPr/>
          <p:nvPr/>
        </p:nvSpPr>
        <p:spPr>
          <a:xfrm>
            <a:off x="774000" y="5440680"/>
            <a:ext cx="7595280" cy="202896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Text 9"/>
          <p:cNvSpPr/>
          <p:nvPr/>
        </p:nvSpPr>
        <p:spPr>
          <a:xfrm>
            <a:off x="993240" y="5579640"/>
            <a:ext cx="335592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Environmental Appreciation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506" name="Text 10"/>
          <p:cNvSpPr/>
          <p:nvPr/>
        </p:nvSpPr>
        <p:spPr>
          <a:xfrm>
            <a:off x="4794840" y="5579640"/>
            <a:ext cx="3355920" cy="17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rgbClr val="cad6de"/>
                </a:solidFill>
                <a:latin typeface="Cabin"/>
                <a:ea typeface="Cabin"/>
              </a:rPr>
              <a:t>The walk fostered a deep appreciation for the beauty, fragility, and importance of the forest, promoting responsible environmental practices.</a:t>
            </a:r>
            <a:endParaRPr b="0" lang="en-GB" sz="1700" spc="-1" strike="noStrike">
              <a:latin typeface="Arial"/>
            </a:endParaRPr>
          </a:p>
        </p:txBody>
      </p:sp>
      <p:pic>
        <p:nvPicPr>
          <p:cNvPr id="507" name="Picture 14" descr=""/>
          <p:cNvPicPr/>
          <p:nvPr/>
        </p:nvPicPr>
        <p:blipFill>
          <a:blip r:embed="rId1"/>
          <a:stretch/>
        </p:blipFill>
        <p:spPr>
          <a:xfrm>
            <a:off x="8454960" y="0"/>
            <a:ext cx="6175080" cy="822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 0"/>
          <p:cNvSpPr/>
          <p:nvPr/>
        </p:nvSpPr>
        <p:spPr>
          <a:xfrm>
            <a:off x="637200" y="500760"/>
            <a:ext cx="7868880" cy="107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201"/>
              </a:lnSpc>
              <a:buNone/>
              <a:tabLst>
                <a:tab algn="l" pos="0"/>
              </a:tabLst>
            </a:pPr>
            <a:r>
              <a:rPr b="0" lang="en-US" sz="3350" spc="-1" strike="noStrike">
                <a:solidFill>
                  <a:srgbClr val="ffffff"/>
                </a:solidFill>
                <a:latin typeface="Unbounded"/>
                <a:ea typeface="Unbounded"/>
              </a:rPr>
              <a:t>Campfire Sing-along and S'mores</a:t>
            </a:r>
            <a:endParaRPr b="0" lang="en-GB" sz="3350" spc="-1" strike="noStrike">
              <a:latin typeface="Arial"/>
            </a:endParaRPr>
          </a:p>
        </p:txBody>
      </p:sp>
      <p:pic>
        <p:nvPicPr>
          <p:cNvPr id="509" name="Image 1" descr="preencoded.png"/>
          <p:cNvPicPr/>
          <p:nvPr/>
        </p:nvPicPr>
        <p:blipFill>
          <a:blip r:embed="rId1"/>
          <a:stretch/>
        </p:blipFill>
        <p:spPr>
          <a:xfrm>
            <a:off x="637200" y="1845000"/>
            <a:ext cx="454680" cy="454680"/>
          </a:xfrm>
          <a:prstGeom prst="rect">
            <a:avLst/>
          </a:prstGeom>
          <a:ln w="0">
            <a:noFill/>
          </a:ln>
        </p:spPr>
      </p:pic>
      <p:sp>
        <p:nvSpPr>
          <p:cNvPr id="510" name="Text 1"/>
          <p:cNvSpPr/>
          <p:nvPr/>
        </p:nvSpPr>
        <p:spPr>
          <a:xfrm>
            <a:off x="637200" y="2482200"/>
            <a:ext cx="2609280" cy="26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cad6de"/>
                </a:solidFill>
                <a:latin typeface="Unbounded"/>
                <a:ea typeface="Unbounded"/>
              </a:rPr>
              <a:t>Campfire Sing-along</a:t>
            </a:r>
            <a:endParaRPr b="0" lang="en-GB" sz="1650" spc="-1" strike="noStrike">
              <a:latin typeface="Arial"/>
            </a:endParaRPr>
          </a:p>
        </p:txBody>
      </p:sp>
      <p:sp>
        <p:nvSpPr>
          <p:cNvPr id="511" name="Text 2"/>
          <p:cNvSpPr/>
          <p:nvPr/>
        </p:nvSpPr>
        <p:spPr>
          <a:xfrm>
            <a:off x="637200" y="2859120"/>
            <a:ext cx="6123240" cy="58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cad6de"/>
                </a:solidFill>
                <a:latin typeface="Cabin"/>
                <a:ea typeface="Cabin"/>
              </a:rPr>
              <a:t>The day concluded with a cozy campfire sing-along, where children enjoyed singing traditional campfire songs and sharing stories.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512" name="Image 2" descr="preencoded.png"/>
          <p:cNvPicPr/>
          <p:nvPr/>
        </p:nvPicPr>
        <p:blipFill>
          <a:blip r:embed="rId2"/>
          <a:stretch/>
        </p:blipFill>
        <p:spPr>
          <a:xfrm>
            <a:off x="637200" y="3988440"/>
            <a:ext cx="454680" cy="454680"/>
          </a:xfrm>
          <a:prstGeom prst="rect">
            <a:avLst/>
          </a:prstGeom>
          <a:ln w="0">
            <a:noFill/>
          </a:ln>
        </p:spPr>
      </p:pic>
      <p:sp>
        <p:nvSpPr>
          <p:cNvPr id="513" name="Text 3"/>
          <p:cNvSpPr/>
          <p:nvPr/>
        </p:nvSpPr>
        <p:spPr>
          <a:xfrm>
            <a:off x="637200" y="4625640"/>
            <a:ext cx="2142000" cy="26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cad6de"/>
                </a:solidFill>
                <a:latin typeface="Unbounded"/>
                <a:ea typeface="Unbounded"/>
              </a:rPr>
              <a:t>S'mores Treat</a:t>
            </a:r>
            <a:endParaRPr b="0" lang="en-GB" sz="1650" spc="-1" strike="noStrike">
              <a:latin typeface="Arial"/>
            </a:endParaRPr>
          </a:p>
        </p:txBody>
      </p:sp>
      <p:sp>
        <p:nvSpPr>
          <p:cNvPr id="514" name="Text 4"/>
          <p:cNvSpPr/>
          <p:nvPr/>
        </p:nvSpPr>
        <p:spPr>
          <a:xfrm>
            <a:off x="637200" y="5002920"/>
            <a:ext cx="6001560" cy="58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cad6de"/>
                </a:solidFill>
                <a:latin typeface="Cabin"/>
                <a:ea typeface="Cabin"/>
              </a:rPr>
              <a:t>A delicious treat of s'mores was enjoyed by all, with the campfire providing a warm and inviting atmosphere for sharing stories and laughter.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515" name="Image 3" descr="preencoded.png"/>
          <p:cNvPicPr/>
          <p:nvPr/>
        </p:nvPicPr>
        <p:blipFill>
          <a:blip r:embed="rId3"/>
          <a:stretch/>
        </p:blipFill>
        <p:spPr>
          <a:xfrm>
            <a:off x="637200" y="6131880"/>
            <a:ext cx="454680" cy="454680"/>
          </a:xfrm>
          <a:prstGeom prst="rect">
            <a:avLst/>
          </a:prstGeom>
          <a:ln w="0">
            <a:noFill/>
          </a:ln>
        </p:spPr>
      </p:pic>
      <p:sp>
        <p:nvSpPr>
          <p:cNvPr id="516" name="Text 5"/>
          <p:cNvSpPr/>
          <p:nvPr/>
        </p:nvSpPr>
        <p:spPr>
          <a:xfrm>
            <a:off x="637200" y="6769080"/>
            <a:ext cx="2922480" cy="26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00"/>
              </a:lnSpc>
              <a:buNone/>
              <a:tabLst>
                <a:tab algn="l" pos="0"/>
              </a:tabLst>
            </a:pPr>
            <a:r>
              <a:rPr b="0" lang="en-US" sz="1650" spc="-1" strike="noStrike">
                <a:solidFill>
                  <a:srgbClr val="cad6de"/>
                </a:solidFill>
                <a:latin typeface="Unbounded"/>
                <a:ea typeface="Unbounded"/>
              </a:rPr>
              <a:t>Musical Entertainment</a:t>
            </a:r>
            <a:endParaRPr b="0" lang="en-GB" sz="1650" spc="-1" strike="noStrike">
              <a:latin typeface="Arial"/>
            </a:endParaRPr>
          </a:p>
        </p:txBody>
      </p:sp>
      <p:sp>
        <p:nvSpPr>
          <p:cNvPr id="517" name="Text 6"/>
          <p:cNvSpPr/>
          <p:nvPr/>
        </p:nvSpPr>
        <p:spPr>
          <a:xfrm>
            <a:off x="637200" y="7146360"/>
            <a:ext cx="6123240" cy="58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51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ffffff"/>
                </a:solidFill>
                <a:latin typeface="Calibri"/>
              </a:rPr>
              <a:t>The native American Indian flute was used to promote cultural diversity in learning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518" name="Picture 13" descr=""/>
          <p:cNvPicPr/>
          <p:nvPr/>
        </p:nvPicPr>
        <p:blipFill>
          <a:blip r:embed="rId4"/>
          <a:stretch/>
        </p:blipFill>
        <p:spPr>
          <a:xfrm>
            <a:off x="6761160" y="2290680"/>
            <a:ext cx="7868880" cy="590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Application>LibreOffice/7.3.7.2$Linux_X86_64 LibreOffice_project/30$Build-2</Application>
  <AppVersion>15.0000</AppVersion>
  <Words>759</Words>
  <Paragraphs>88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2024-09-23T08:06:51Z</dcterms:created>
  <dc:creator>PptxGenJS</dc:creator>
  <dc:description/>
  <dc:language>en-GB</dc:language>
  <cp:lastModifiedBy>Main, Melissa</cp:lastModifiedBy>
  <dcterms:modified xsi:type="dcterms:W3CDTF">2024-09-23T08:32:13Z</dcterms:modified>
  <cp:revision>4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Custom</vt:lpwstr>
  </property>
  <property fmtid="{D5CDD505-2E9C-101B-9397-08002B2CF9AE}" pid="4" name="Slides">
    <vt:i4>10</vt:i4>
  </property>
</Properties>
</file>